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8"/>
  </p:notesMasterIdLst>
  <p:handoutMasterIdLst>
    <p:handoutMasterId r:id="rId189"/>
  </p:handoutMasterIdLst>
  <p:sldIdLst>
    <p:sldId id="256" r:id="rId7"/>
    <p:sldId id="257" r:id="rId8"/>
    <p:sldId id="364" r:id="rId9"/>
    <p:sldId id="358" r:id="rId10"/>
    <p:sldId id="365" r:id="rId11"/>
    <p:sldId id="342" r:id="rId12"/>
    <p:sldId id="366" r:id="rId13"/>
    <p:sldId id="549" r:id="rId14"/>
    <p:sldId id="550" r:id="rId15"/>
    <p:sldId id="367" r:id="rId16"/>
    <p:sldId id="272" r:id="rId17"/>
    <p:sldId id="378" r:id="rId18"/>
    <p:sldId id="371" r:id="rId19"/>
    <p:sldId id="470" r:id="rId20"/>
    <p:sldId id="471" r:id="rId21"/>
    <p:sldId id="472" r:id="rId22"/>
    <p:sldId id="477" r:id="rId23"/>
    <p:sldId id="372" r:id="rId24"/>
    <p:sldId id="380" r:id="rId25"/>
    <p:sldId id="383" r:id="rId26"/>
    <p:sldId id="381" r:id="rId27"/>
    <p:sldId id="382" r:id="rId28"/>
    <p:sldId id="385" r:id="rId29"/>
    <p:sldId id="387" r:id="rId30"/>
    <p:sldId id="386" r:id="rId31"/>
    <p:sldId id="388" r:id="rId32"/>
    <p:sldId id="389" r:id="rId33"/>
    <p:sldId id="479" r:id="rId34"/>
    <p:sldId id="480" r:id="rId35"/>
    <p:sldId id="373" r:id="rId36"/>
    <p:sldId id="392" r:id="rId37"/>
    <p:sldId id="374" r:id="rId38"/>
    <p:sldId id="390" r:id="rId39"/>
    <p:sldId id="393" r:id="rId40"/>
    <p:sldId id="391" r:id="rId41"/>
    <p:sldId id="394" r:id="rId42"/>
    <p:sldId id="375" r:id="rId43"/>
    <p:sldId id="376" r:id="rId44"/>
    <p:sldId id="368" r:id="rId45"/>
    <p:sldId id="404" r:id="rId46"/>
    <p:sldId id="399" r:id="rId47"/>
    <p:sldId id="473" r:id="rId48"/>
    <p:sldId id="474" r:id="rId49"/>
    <p:sldId id="475" r:id="rId50"/>
    <p:sldId id="478" r:id="rId51"/>
    <p:sldId id="400" r:id="rId52"/>
    <p:sldId id="411" r:id="rId53"/>
    <p:sldId id="481" r:id="rId54"/>
    <p:sldId id="482" r:id="rId55"/>
    <p:sldId id="483" r:id="rId56"/>
    <p:sldId id="468" r:id="rId57"/>
    <p:sldId id="485" r:id="rId58"/>
    <p:sldId id="486" r:id="rId59"/>
    <p:sldId id="487" r:id="rId60"/>
    <p:sldId id="488" r:id="rId61"/>
    <p:sldId id="412" r:id="rId62"/>
    <p:sldId id="484" r:id="rId63"/>
    <p:sldId id="489" r:id="rId64"/>
    <p:sldId id="413" r:id="rId65"/>
    <p:sldId id="490" r:id="rId66"/>
    <p:sldId id="491" r:id="rId67"/>
    <p:sldId id="492" r:id="rId68"/>
    <p:sldId id="401" r:id="rId69"/>
    <p:sldId id="410" r:id="rId70"/>
    <p:sldId id="402" r:id="rId71"/>
    <p:sldId id="406" r:id="rId72"/>
    <p:sldId id="407" r:id="rId73"/>
    <p:sldId id="408" r:id="rId74"/>
    <p:sldId id="409" r:id="rId75"/>
    <p:sldId id="403" r:id="rId76"/>
    <p:sldId id="414" r:id="rId77"/>
    <p:sldId id="369" r:id="rId78"/>
    <p:sldId id="420" r:id="rId79"/>
    <p:sldId id="415" r:id="rId80"/>
    <p:sldId id="421" r:id="rId81"/>
    <p:sldId id="493" r:id="rId82"/>
    <p:sldId id="505" r:id="rId83"/>
    <p:sldId id="536" r:id="rId84"/>
    <p:sldId id="537" r:id="rId85"/>
    <p:sldId id="538" r:id="rId86"/>
    <p:sldId id="416" r:id="rId87"/>
    <p:sldId id="422" r:id="rId88"/>
    <p:sldId id="495" r:id="rId89"/>
    <p:sldId id="496" r:id="rId90"/>
    <p:sldId id="498" r:id="rId91"/>
    <p:sldId id="497" r:id="rId92"/>
    <p:sldId id="499" r:id="rId93"/>
    <p:sldId id="500" r:id="rId94"/>
    <p:sldId id="501" r:id="rId95"/>
    <p:sldId id="423" r:id="rId96"/>
    <p:sldId id="502" r:id="rId97"/>
    <p:sldId id="424" r:id="rId98"/>
    <p:sldId id="503" r:id="rId99"/>
    <p:sldId id="545" r:id="rId100"/>
    <p:sldId id="504" r:id="rId101"/>
    <p:sldId id="417" r:id="rId102"/>
    <p:sldId id="425" r:id="rId103"/>
    <p:sldId id="418" r:id="rId104"/>
    <p:sldId id="426" r:id="rId105"/>
    <p:sldId id="427" r:id="rId106"/>
    <p:sldId id="428" r:id="rId107"/>
    <p:sldId id="429" r:id="rId108"/>
    <p:sldId id="419" r:id="rId109"/>
    <p:sldId id="396" r:id="rId110"/>
    <p:sldId id="435" r:id="rId111"/>
    <p:sldId id="463" r:id="rId112"/>
    <p:sldId id="436" r:id="rId113"/>
    <p:sldId id="539" r:id="rId114"/>
    <p:sldId id="540" r:id="rId115"/>
    <p:sldId id="541" r:id="rId116"/>
    <p:sldId id="464" r:id="rId117"/>
    <p:sldId id="476" r:id="rId118"/>
    <p:sldId id="437" r:id="rId119"/>
    <p:sldId id="458" r:id="rId120"/>
    <p:sldId id="515" r:id="rId121"/>
    <p:sldId id="516" r:id="rId122"/>
    <p:sldId id="517" r:id="rId123"/>
    <p:sldId id="509" r:id="rId124"/>
    <p:sldId id="506" r:id="rId125"/>
    <p:sldId id="508" r:id="rId126"/>
    <p:sldId id="507" r:id="rId127"/>
    <p:sldId id="466" r:id="rId128"/>
    <p:sldId id="510" r:id="rId129"/>
    <p:sldId id="511" r:id="rId130"/>
    <p:sldId id="467" r:id="rId131"/>
    <p:sldId id="512" r:id="rId132"/>
    <p:sldId id="513" r:id="rId133"/>
    <p:sldId id="514" r:id="rId134"/>
    <p:sldId id="438" r:id="rId135"/>
    <p:sldId id="459" r:id="rId136"/>
    <p:sldId id="439" r:id="rId137"/>
    <p:sldId id="460" r:id="rId138"/>
    <p:sldId id="440" r:id="rId139"/>
    <p:sldId id="441" r:id="rId140"/>
    <p:sldId id="370" r:id="rId141"/>
    <p:sldId id="448" r:id="rId142"/>
    <p:sldId id="430" r:id="rId143"/>
    <p:sldId id="449" r:id="rId144"/>
    <p:sldId id="543" r:id="rId145"/>
    <p:sldId id="544" r:id="rId146"/>
    <p:sldId id="542" r:id="rId147"/>
    <p:sldId id="431" r:id="rId148"/>
    <p:sldId id="457" r:id="rId149"/>
    <p:sldId id="518" r:id="rId150"/>
    <p:sldId id="519" r:id="rId151"/>
    <p:sldId id="520" r:id="rId152"/>
    <p:sldId id="521" r:id="rId153"/>
    <p:sldId id="432" r:id="rId154"/>
    <p:sldId id="462" r:id="rId155"/>
    <p:sldId id="433" r:id="rId156"/>
    <p:sldId id="461" r:id="rId157"/>
    <p:sldId id="434" r:id="rId158"/>
    <p:sldId id="397" r:id="rId159"/>
    <p:sldId id="442" r:id="rId160"/>
    <p:sldId id="450" r:id="rId161"/>
    <p:sldId id="548" r:id="rId162"/>
    <p:sldId id="443" r:id="rId163"/>
    <p:sldId id="451" r:id="rId164"/>
    <p:sldId id="444" r:id="rId165"/>
    <p:sldId id="452" r:id="rId166"/>
    <p:sldId id="454" r:id="rId167"/>
    <p:sldId id="523" r:id="rId168"/>
    <p:sldId id="546" r:id="rId169"/>
    <p:sldId id="547" r:id="rId170"/>
    <p:sldId id="526" r:id="rId171"/>
    <p:sldId id="528" r:id="rId172"/>
    <p:sldId id="527" r:id="rId173"/>
    <p:sldId id="529" r:id="rId174"/>
    <p:sldId id="530" r:id="rId175"/>
    <p:sldId id="531" r:id="rId176"/>
    <p:sldId id="532" r:id="rId177"/>
    <p:sldId id="453" r:id="rId178"/>
    <p:sldId id="533" r:id="rId179"/>
    <p:sldId id="534" r:id="rId180"/>
    <p:sldId id="535" r:id="rId181"/>
    <p:sldId id="445" r:id="rId182"/>
    <p:sldId id="455" r:id="rId183"/>
    <p:sldId id="446" r:id="rId184"/>
    <p:sldId id="456" r:id="rId185"/>
    <p:sldId id="447" r:id="rId186"/>
    <p:sldId id="398" r:id="rId187"/>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408000"/>
    <a:srgbClr val="000000"/>
    <a:srgbClr val="F0F0F0"/>
    <a:srgbClr val="7D868C"/>
    <a:srgbClr val="8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4" autoAdjust="0"/>
    <p:restoredTop sz="97305" autoAdjust="0"/>
  </p:normalViewPr>
  <p:slideViewPr>
    <p:cSldViewPr snapToGrid="0">
      <p:cViewPr>
        <p:scale>
          <a:sx n="120" d="100"/>
          <a:sy n="120" d="100"/>
        </p:scale>
        <p:origin x="384" y="456"/>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notesMaster" Target="notesMasters/notesMaster1.xml"/><Relationship Id="rId189" Type="http://schemas.openxmlformats.org/officeDocument/2006/relationships/handoutMaster" Target="handoutMasters/handoutMaster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presProps" Target="presProps.xml"/><Relationship Id="rId191" Type="http://schemas.openxmlformats.org/officeDocument/2006/relationships/viewProps" Target="viewProps.xml"/><Relationship Id="rId192"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93" Type="http://schemas.openxmlformats.org/officeDocument/2006/relationships/tableStyles" Target="tableStyle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2016-07-11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2016-07-11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231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899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014263800"/>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DIjNcZ</a:t>
            </a:r>
            <a:endParaRPr lang="en-US" sz="4000" b="1" dirty="0"/>
          </a:p>
        </p:txBody>
      </p:sp>
    </p:spTree>
    <p:extLst>
      <p:ext uri="{BB962C8B-B14F-4D97-AF65-F5344CB8AC3E}">
        <p14:creationId xmlns:p14="http://schemas.microsoft.com/office/powerpoint/2010/main" val="3762609665"/>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82078608"/>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74385055"/>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11542716"/>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764007597"/>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443117430"/>
      </p:ext>
    </p:extLst>
  </p:cSld>
  <p:clrMapOvr>
    <a:masterClrMapping/>
  </p:clrMapOvr>
  <p:transition spd="med">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192"/>
            <a:ext cx="16272256" cy="12204192"/>
          </a:xfrm>
          <a:prstGeom prst="rect">
            <a:avLst/>
          </a:prstGeom>
        </p:spPr>
      </p:pic>
    </p:spTree>
    <p:extLst>
      <p:ext uri="{BB962C8B-B14F-4D97-AF65-F5344CB8AC3E}">
        <p14:creationId xmlns:p14="http://schemas.microsoft.com/office/powerpoint/2010/main" val="1340923993"/>
      </p:ext>
    </p:extLst>
  </p:cSld>
  <p:clrMapOvr>
    <a:masterClrMapping/>
  </p:clrMapOvr>
  <p:transition spd="med">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5852794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322859"/>
      </p:ext>
    </p:extLst>
  </p:cSld>
  <p:clrMapOvr>
    <a:masterClrMapping/>
  </p:clrMapOvr>
  <p:transition spd="med">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 with 100% coverage</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73365760"/>
      </p:ext>
    </p:extLst>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/Etc9Gv</a:t>
            </a:r>
          </a:p>
        </p:txBody>
      </p:sp>
    </p:spTree>
    <p:extLst>
      <p:ext uri="{BB962C8B-B14F-4D97-AF65-F5344CB8AC3E}">
        <p14:creationId xmlns:p14="http://schemas.microsoft.com/office/powerpoint/2010/main" val="3221520474"/>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70809179"/>
      </p:ext>
    </p:extLst>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85261"/>
      </p:ext>
    </p:extLst>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3926706780"/>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544820609"/>
      </p:ext>
    </p:extLst>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2913159131"/>
      </p:ext>
    </p:extLst>
  </p:cSld>
  <p:clrMapOvr>
    <a:masterClrMapping/>
  </p:clrMapOvr>
  <p:transition spd="med">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980443757"/>
      </p:ext>
    </p:extLst>
  </p:cSld>
  <p:clrMapOvr>
    <a:masterClrMapping/>
  </p:clrMapOvr>
  <p:transition spd="med">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63034172"/>
      </p:ext>
    </p:extLst>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p>
          <a:p>
            <a:pPr>
              <a:lnSpc>
                <a:spcPct val="120000"/>
              </a:lnSpc>
            </a:pPr>
            <a:r>
              <a:rPr lang="en-US" dirty="0" smtClean="0"/>
              <a:t>Update the test suite to stub the search 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630939359"/>
      </p:ext>
    </p:extLst>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/2vMP9k</a:t>
            </a:r>
          </a:p>
        </p:txBody>
      </p:sp>
    </p:spTree>
    <p:extLst>
      <p:ext uri="{BB962C8B-B14F-4D97-AF65-F5344CB8AC3E}">
        <p14:creationId xmlns:p14="http://schemas.microsoft.com/office/powerpoint/2010/main" val="3484912950"/>
      </p:ext>
    </p:extLst>
  </p:cSld>
  <p:clrMapOvr>
    <a:masterClrMapping/>
  </p:clrMapOvr>
  <p:transitio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700392868"/>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34534929"/>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spd="med">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161892129"/>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514682189"/>
      </p:ext>
    </p:extLst>
  </p:cSld>
  <p:clrMapOvr>
    <a:masterClrMapping/>
  </p:clrMapOvr>
  <p:transition spd="med">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to to test all of the code paths one would need to generate a lot more recipes. This is because the Ark cookbook relies on some complex helper methods</a:t>
            </a:r>
          </a:p>
          <a:p>
            <a:endParaRPr lang="en-US" dirty="0"/>
          </a:p>
          <a:p>
            <a:r>
              <a:rPr lang="en-US" dirty="0" smtClean="0"/>
              <a:t>Instead of testing each path through the code at the recipe level we can isolate the helper and test it with a large set of inputs. Testing them in isolation will allow better coverage at the boundaries and delivers results faster.</a:t>
            </a:r>
          </a:p>
          <a:p>
            <a:endParaRPr lang="en-US" dirty="0"/>
          </a:p>
          <a:p>
            <a:r>
              <a:rPr lang="en-US" b="1" dirty="0"/>
              <a:t>Adventurers your </a:t>
            </a:r>
            <a:r>
              <a:rPr lang="en-US" b="1" dirty="0" smtClean="0"/>
              <a:t>goal is to test a single helper method!</a:t>
            </a:r>
            <a:endParaRPr lang="en-US" dirty="0"/>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14618135"/>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spd="med">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Tree>
    <p:extLst>
      <p:ext uri="{BB962C8B-B14F-4D97-AF65-F5344CB8AC3E}">
        <p14:creationId xmlns:p14="http://schemas.microsoft.com/office/powerpoint/2010/main" val="132859238"/>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Tree>
    <p:extLst>
      <p:ext uri="{BB962C8B-B14F-4D97-AF65-F5344CB8AC3E}">
        <p14:creationId xmlns:p14="http://schemas.microsoft.com/office/powerpoint/2010/main" val="3760003269"/>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module Defines Methods</a:t>
            </a:r>
            <a:endParaRPr lang="en-US" dirty="0"/>
          </a:p>
        </p:txBody>
      </p:sp>
      <p:sp>
        <p:nvSpPr>
          <p:cNvPr id="3" name="Content Placeholder 2"/>
          <p:cNvSpPr>
            <a:spLocks noGrp="1"/>
          </p:cNvSpPr>
          <p:nvPr>
            <p:ph sz="quarter" idx="10"/>
          </p:nvPr>
        </p:nvSpPr>
        <p:spPr/>
        <p:txBody>
          <a:bodyPr>
            <a:normAutofit/>
          </a:bodyPr>
          <a:lstStyle/>
          <a:p>
            <a:r>
              <a:rPr lang="en-US" sz="2600" dirty="0" smtClean="0"/>
              <a:t>module Challenges</a:t>
            </a:r>
          </a:p>
          <a:p>
            <a:r>
              <a:rPr lang="en-US" sz="2600" dirty="0" smtClean="0"/>
              <a:t>  </a:t>
            </a:r>
            <a:r>
              <a:rPr lang="en-US" sz="2600" dirty="0" err="1" smtClean="0"/>
              <a:t>def</a:t>
            </a:r>
            <a:r>
              <a:rPr lang="en-US" sz="2600" dirty="0" smtClean="0"/>
              <a:t> monsters ; end</a:t>
            </a:r>
          </a:p>
          <a:p>
            <a:r>
              <a:rPr lang="en-US" sz="2600" dirty="0" smtClean="0"/>
              <a:t>  </a:t>
            </a:r>
            <a:r>
              <a:rPr lang="en-US" sz="2600" dirty="0" err="1" smtClean="0"/>
              <a:t>def</a:t>
            </a:r>
            <a:r>
              <a:rPr lang="en-US" sz="2600" dirty="0" smtClean="0"/>
              <a:t> traps ; end</a:t>
            </a:r>
          </a:p>
          <a:p>
            <a:r>
              <a:rPr lang="en-US" sz="2600" dirty="0" smtClean="0"/>
              <a:t>  </a:t>
            </a:r>
            <a:r>
              <a:rPr lang="en-US" sz="2600" dirty="0" err="1" smtClean="0"/>
              <a:t>def</a:t>
            </a:r>
            <a:r>
              <a:rPr lang="en-US" sz="2600" dirty="0" smtClean="0"/>
              <a:t> mystery ; end</a:t>
            </a:r>
          </a:p>
          <a:p>
            <a:r>
              <a:rPr lang="en-US" sz="2600" dirty="0" smtClean="0"/>
              <a:t>  </a:t>
            </a:r>
            <a:r>
              <a:rPr lang="en-US" sz="2600" dirty="0" err="1" smtClean="0"/>
              <a:t>def</a:t>
            </a:r>
            <a:r>
              <a:rPr lang="en-US" sz="2600" dirty="0" smtClean="0"/>
              <a:t> treasure ; end</a:t>
            </a:r>
          </a:p>
          <a:p>
            <a:r>
              <a:rPr lang="en-US" sz="2600" dirty="0" smtClean="0"/>
              <a:t>end</a:t>
            </a:r>
          </a:p>
        </p:txBody>
      </p:sp>
    </p:spTree>
    <p:extLst>
      <p:ext uri="{BB962C8B-B14F-4D97-AF65-F5344CB8AC3E}">
        <p14:creationId xmlns:p14="http://schemas.microsoft.com/office/powerpoint/2010/main" val="476908445"/>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Dungeon</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dungeon = </a:t>
            </a:r>
            <a:r>
              <a:rPr lang="en-US" dirty="0" err="1" smtClean="0"/>
              <a:t>Dungeon.new</a:t>
            </a:r>
            <a:endParaRPr lang="en-US" dirty="0" smtClean="0"/>
          </a:p>
          <a:p>
            <a:pPr>
              <a:lnSpc>
                <a:spcPct val="120000"/>
              </a:lnSpc>
            </a:pPr>
            <a:r>
              <a:rPr lang="en-US" dirty="0" err="1" smtClean="0"/>
              <a:t>dungeon.monsters</a:t>
            </a:r>
            <a:endParaRPr lang="en-US" dirty="0"/>
          </a:p>
        </p:txBody>
      </p:sp>
    </p:spTree>
    <p:extLst>
      <p:ext uri="{BB962C8B-B14F-4D97-AF65-F5344CB8AC3E}">
        <p14:creationId xmlns:p14="http://schemas.microsoft.com/office/powerpoint/2010/main" val="1280928899"/>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Castle</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castle = </a:t>
            </a:r>
            <a:r>
              <a:rPr lang="en-US" dirty="0" err="1" smtClean="0"/>
              <a:t>Castle.new</a:t>
            </a:r>
            <a:endParaRPr lang="en-US" dirty="0" smtClean="0"/>
          </a:p>
          <a:p>
            <a:pPr>
              <a:lnSpc>
                <a:spcPct val="120000"/>
              </a:lnSpc>
            </a:pPr>
            <a:r>
              <a:rPr lang="en-US" dirty="0" err="1" smtClean="0"/>
              <a:t>castle.monsters</a:t>
            </a:r>
            <a:endParaRPr lang="en-US" dirty="0"/>
          </a:p>
        </p:txBody>
      </p:sp>
    </p:spTree>
    <p:extLst>
      <p:ext uri="{BB962C8B-B14F-4D97-AF65-F5344CB8AC3E}">
        <p14:creationId xmlns:p14="http://schemas.microsoft.com/office/powerpoint/2010/main" val="1922214103"/>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Viewing One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Including the Module in a Class</a:t>
            </a:r>
            <a:endParaRPr lang="en-US" dirty="0"/>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Subject Class Does Not Have Everything</a:t>
            </a:r>
            <a:endParaRPr lang="en-US" dirty="0"/>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Method has Methods it Calls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21430" y="2901696"/>
            <a:ext cx="14925911" cy="1219200"/>
          </a:xfrm>
        </p:spPr>
        <p:txBody>
          <a:bodyPr/>
          <a:lstStyle/>
          <a:p>
            <a:endParaRPr lang="en-US"/>
          </a:p>
        </p:txBody>
      </p:sp>
      <p:sp>
        <p:nvSpPr>
          <p:cNvPr id="8" name="Text Placeholder 4"/>
          <p:cNvSpPr>
            <a:spLocks noGrp="1"/>
          </p:cNvSpPr>
          <p:nvPr>
            <p:ph type="body" sz="quarter" idx="12"/>
          </p:nvPr>
        </p:nvSpPr>
        <p:spPr>
          <a:xfrm>
            <a:off x="621430" y="4448899"/>
            <a:ext cx="14925911" cy="1293533"/>
          </a:xfrm>
        </p:spPr>
        <p:txBody>
          <a:bodyPr/>
          <a:lstStyle/>
          <a:p>
            <a:endParaRPr lang="en-US"/>
          </a:p>
        </p:txBody>
      </p:sp>
    </p:spTree>
    <p:extLst>
      <p:ext uri="{BB962C8B-B14F-4D97-AF65-F5344CB8AC3E}">
        <p14:creationId xmlns:p14="http://schemas.microsoft.com/office/powerpoint/2010/main" val="3456171323"/>
      </p:ext>
    </p:extLst>
  </p:cSld>
  <p:clrMapOvr>
    <a:masterClrMapping/>
  </p:clrMapOvr>
  <p:transitio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More Methods to the Subject</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6" name="Text Placeholder 5"/>
          <p:cNvSpPr>
            <a:spLocks noGrp="1"/>
          </p:cNvSpPr>
          <p:nvPr>
            <p:ph type="body" sz="quarter" idx="12"/>
          </p:nvPr>
        </p:nvSpPr>
        <p:spPr>
          <a:xfrm>
            <a:off x="621430" y="2115635"/>
            <a:ext cx="14925911" cy="4358317"/>
          </a:xfrm>
        </p:spPr>
        <p:txBody>
          <a:bodyPr/>
          <a:lstStyle/>
          <a:p>
            <a:endParaRPr lang="en-US"/>
          </a:p>
        </p:txBody>
      </p:sp>
    </p:spTree>
    <p:extLst>
      <p:ext uri="{BB962C8B-B14F-4D97-AF65-F5344CB8AC3E}">
        <p14:creationId xmlns:p14="http://schemas.microsoft.com/office/powerpoint/2010/main" val="3718701164"/>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maintain.</a:t>
            </a:r>
          </a:p>
          <a:p>
            <a:endParaRPr lang="en-US" dirty="0"/>
          </a:p>
          <a:p>
            <a:r>
              <a:rPr lang="en-US" dirty="0" smtClean="0"/>
              <a:t>This will ultimately make it more difficult to make changes to the cookbook as you will often times fight with the specifications more often than writing the code that will deliver value to the goals of our organization.</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spd="med">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new_resource</a:t>
            </a:r>
            <a:r>
              <a:rPr lang="en-US" dirty="0" smtClean="0"/>
              <a:t> has it's Own Methods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18887" y="3639635"/>
            <a:ext cx="14925911" cy="1651693"/>
          </a:xfrm>
        </p:spPr>
        <p:txBody>
          <a:bodyPr/>
          <a:lstStyle/>
          <a:p>
            <a:endParaRPr lang="en-US"/>
          </a:p>
        </p:txBody>
      </p:sp>
    </p:spTree>
    <p:extLst>
      <p:ext uri="{BB962C8B-B14F-4D97-AF65-F5344CB8AC3E}">
        <p14:creationId xmlns:p14="http://schemas.microsoft.com/office/powerpoint/2010/main" val="4241530185"/>
      </p:ext>
    </p:extLst>
  </p:cSld>
  <p:clrMapOvr>
    <a:masterClrMapping/>
  </p:clrMapOvr>
  <p:transition spd="med">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Fake </a:t>
            </a:r>
            <a:r>
              <a:rPr lang="en-US" dirty="0" err="1" smtClean="0"/>
              <a:t>new_resource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7" name="Text Placeholder 6"/>
          <p:cNvSpPr>
            <a:spLocks noGrp="1"/>
          </p:cNvSpPr>
          <p:nvPr>
            <p:ph type="body" sz="quarter" idx="12"/>
          </p:nvPr>
        </p:nvSpPr>
        <p:spPr>
          <a:xfrm>
            <a:off x="609600" y="4602803"/>
            <a:ext cx="14925911" cy="1554157"/>
          </a:xfrm>
        </p:spPr>
        <p:txBody>
          <a:bodyPr/>
          <a:lstStyle/>
          <a:p>
            <a:endParaRPr lang="en-US" dirty="0"/>
          </a:p>
        </p:txBody>
      </p:sp>
    </p:spTree>
    <p:extLst>
      <p:ext uri="{BB962C8B-B14F-4D97-AF65-F5344CB8AC3E}">
        <p14:creationId xmlns:p14="http://schemas.microsoft.com/office/powerpoint/2010/main" val="20185254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Stub methods on an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5"/>
          <p:cNvSpPr>
            <a:spLocks noGrp="1"/>
          </p:cNvSpPr>
          <p:nvPr>
            <p:ph type="body" sz="quarter" idx="12"/>
          </p:nvPr>
        </p:nvSpPr>
        <p:spPr>
          <a:xfrm>
            <a:off x="621430" y="5053907"/>
            <a:ext cx="14925911" cy="1932109"/>
          </a:xfrm>
        </p:spPr>
        <p:txBody>
          <a:bodyPr/>
          <a:lstStyle/>
          <a:p>
            <a:endParaRPr lang="en-US" dirty="0"/>
          </a:p>
        </p:txBody>
      </p:sp>
    </p:spTree>
    <p:extLst>
      <p:ext uri="{BB962C8B-B14F-4D97-AF65-F5344CB8AC3E}">
        <p14:creationId xmlns:p14="http://schemas.microsoft.com/office/powerpoint/2010/main" val="1401786035"/>
      </p:ext>
    </p:extLst>
  </p:cSld>
  <p:clrMapOvr>
    <a:masterClrMapping/>
  </p:clrMapOvr>
  <p:transitio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Returning a </a:t>
            </a:r>
            <a:r>
              <a:rPr lang="en-US" dirty="0" err="1" smtClean="0"/>
              <a:t>new_resource</a:t>
            </a:r>
            <a:r>
              <a:rPr lang="en-US" dirty="0" smtClean="0"/>
              <a:t>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4"/>
          <p:cNvSpPr>
            <a:spLocks noGrp="1"/>
          </p:cNvSpPr>
          <p:nvPr>
            <p:ph type="body" sz="quarter" idx="12"/>
          </p:nvPr>
        </p:nvSpPr>
        <p:spPr>
          <a:xfrm flipV="1">
            <a:off x="10509504" y="6010656"/>
            <a:ext cx="2255520" cy="512064"/>
          </a:xfrm>
        </p:spPr>
        <p:txBody>
          <a:bodyPr/>
          <a:lstStyle/>
          <a:p>
            <a:endParaRPr lang="en-US" dirty="0"/>
          </a:p>
        </p:txBody>
      </p:sp>
    </p:spTree>
    <p:extLst>
      <p:ext uri="{BB962C8B-B14F-4D97-AF65-F5344CB8AC3E}">
        <p14:creationId xmlns:p14="http://schemas.microsoft.com/office/powerpoint/2010/main" val="2040421435"/>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Test Double for </a:t>
            </a:r>
            <a:r>
              <a:rPr lang="en-US" dirty="0" err="1" smtClean="0"/>
              <a:t>new_resource</a:t>
            </a:r>
            <a:endParaRPr lang="en-US" dirty="0"/>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
        <p:nvSpPr>
          <p:cNvPr id="6" name="Text Placeholder 5"/>
          <p:cNvSpPr>
            <a:spLocks noGrp="1"/>
          </p:cNvSpPr>
          <p:nvPr>
            <p:ph type="body" sz="quarter" idx="12"/>
          </p:nvPr>
        </p:nvSpPr>
        <p:spPr>
          <a:xfrm>
            <a:off x="609600" y="4120896"/>
            <a:ext cx="14925911" cy="1889760"/>
          </a:xfrm>
        </p:spPr>
        <p:txBody>
          <a:bodyPr/>
          <a:lstStyle/>
          <a:p>
            <a:endParaRPr lang="en-US"/>
          </a:p>
        </p:txBody>
      </p:sp>
    </p:spTree>
    <p:extLst>
      <p:ext uri="{BB962C8B-B14F-4D97-AF65-F5344CB8AC3E}">
        <p14:creationId xmlns:p14="http://schemas.microsoft.com/office/powerpoint/2010/main" val="1949054074"/>
      </p:ext>
    </p:extLst>
  </p:cSld>
  <p:clrMapOvr>
    <a:masterClrMapping/>
  </p:clrMapOvr>
  <p:transitio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634971054"/>
      </p:ext>
    </p:extLst>
  </p:cSld>
  <p:clrMapOvr>
    <a:masterClrMapping/>
  </p:clrMapOvr>
  <p:transition spd="med">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spd="med">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656958991"/>
      </p:ext>
    </p:extLst>
  </p:cSld>
  <p:clrMapOvr>
    <a:masterClrMapping/>
  </p:clrMapOvr>
  <p:transition spd="med">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/ayi0Sk</a:t>
            </a:r>
          </a:p>
        </p:txBody>
      </p:sp>
    </p:spTree>
    <p:extLst>
      <p:ext uri="{BB962C8B-B14F-4D97-AF65-F5344CB8AC3E}">
        <p14:creationId xmlns:p14="http://schemas.microsoft.com/office/powerpoint/2010/main" val="206906057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59175226"/>
      </p:ext>
    </p:extLst>
  </p:cSld>
  <p:clrMapOvr>
    <a:masterClrMapping/>
  </p:clrMapOvr>
  <p:transition spd="med">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958138421"/>
      </p:ext>
    </p:extLst>
  </p:cSld>
  <p:clrMapOvr>
    <a:masterClrMapping/>
  </p:clrMapOvr>
  <p:transition spd="med">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347578"/>
            <a:ext cx="7754083" cy="5926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8057127"/>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cxnSp>
        <p:nvCxnSpPr>
          <p:cNvPr id="18" name="Straight Connector 17"/>
          <p:cNvCxnSpPr/>
          <p:nvPr/>
        </p:nvCxnSpPr>
        <p:spPr>
          <a:xfrm>
            <a:off x="843395" y="3096768"/>
            <a:ext cx="292097"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949204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2421900"/>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unspecifed</a:t>
            </a:r>
            <a:r>
              <a:rPr lang="en-US" dirty="0" smtClean="0"/>
              <a:t> ...</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296" y="762000"/>
            <a:ext cx="218167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0528" y="762000"/>
            <a:ext cx="230681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533" y="4490587"/>
            <a:ext cx="4013200" cy="300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831" y="4352435"/>
            <a:ext cx="328620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78641683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0287186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smtClean="0"/>
              <a:t>https</a:t>
            </a:r>
            <a:r>
              <a:rPr lang="en-US" sz="4000" b="1" dirty="0"/>
              <a:t>://</a:t>
            </a:r>
            <a:r>
              <a:rPr lang="en-US" sz="4000" b="1" dirty="0" err="1"/>
              <a:t>goo.gl</a:t>
            </a:r>
            <a:r>
              <a:rPr lang="en-US" sz="4000" b="1" dirty="0"/>
              <a:t>/ChkP47</a:t>
            </a:r>
          </a:p>
        </p:txBody>
      </p:sp>
    </p:spTree>
    <p:extLst>
      <p:ext uri="{BB962C8B-B14F-4D97-AF65-F5344CB8AC3E}">
        <p14:creationId xmlns:p14="http://schemas.microsoft.com/office/powerpoint/2010/main" val="1395732354"/>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8" name="Rectangle 7"/>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121879437"/>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49448618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2637531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95518576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'ark::default'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let(:</a:t>
            </a:r>
            <a:r>
              <a:rPr lang="en-US" dirty="0" err="1"/>
              <a:t>node_attributes</a:t>
            </a:r>
            <a:r>
              <a:rPr lang="en-US" dirty="0"/>
              <a:t>) do</a:t>
            </a:r>
          </a:p>
          <a:p>
            <a:r>
              <a:rPr lang="en-US" dirty="0"/>
              <a:t>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9" name="Rectangle 8"/>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083608454"/>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181871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b="1" dirty="0" smtClean="0"/>
              <a:t>Name</a:t>
            </a:r>
          </a:p>
          <a:p>
            <a:pPr marL="457200" indent="-457200">
              <a:lnSpc>
                <a:spcPct val="150000"/>
              </a:lnSpc>
              <a:buFont typeface="Wingdings" charset="2"/>
              <a:buChar char="v"/>
            </a:pPr>
            <a:r>
              <a:rPr lang="en-US" b="1" dirty="0" smtClean="0"/>
              <a:t>Where you work</a:t>
            </a:r>
          </a:p>
          <a:p>
            <a:pPr marL="457200" indent="-457200">
              <a:lnSpc>
                <a:spcPct val="150000"/>
              </a:lnSpc>
              <a:buFont typeface="Wingdings" charset="2"/>
              <a:buChar char="v"/>
            </a:pPr>
            <a:r>
              <a:rPr lang="en-US" b="1" dirty="0" smtClean="0"/>
              <a:t>The Best Part of Your Job</a:t>
            </a:r>
          </a:p>
          <a:p>
            <a:pPr marL="457200" indent="-457200">
              <a:lnSpc>
                <a:spcPct val="150000"/>
              </a:lnSpc>
              <a:buFont typeface="Wingdings" charset="2"/>
              <a:buChar char="v"/>
            </a:pPr>
            <a:r>
              <a:rPr lang="en-US" b="1" dirty="0" smtClean="0"/>
              <a:t>The Most Difficult Part of Your Job</a:t>
            </a:r>
            <a:endParaRPr lang="en-US" b="1" dirty="0"/>
          </a:p>
          <a:p>
            <a:pPr marL="457200" indent="-457200">
              <a:lnSpc>
                <a:spcPct val="150000"/>
              </a:lnSpc>
              <a:buFont typeface="Wingdings" charset="2"/>
              <a:buChar char="v"/>
            </a:pPr>
            <a:r>
              <a:rPr lang="en-US" b="1" dirty="0" smtClean="0"/>
              <a:t>A Favorite Hobby or Past time as a Child</a:t>
            </a:r>
          </a:p>
          <a:p>
            <a:pPr marL="457200" indent="-457200">
              <a:lnSpc>
                <a:spcPct val="150000"/>
              </a:lnSpc>
              <a:buFont typeface="Wingdings" charset="2"/>
              <a:buChar char="v"/>
            </a:pPr>
            <a:r>
              <a:rPr lang="en-US" b="1" dirty="0" smtClean="0"/>
              <a:t>What You Want to get out of </a:t>
            </a:r>
            <a:r>
              <a:rPr lang="en-US" b="1" dirty="0" err="1" smtClean="0"/>
              <a:t>ChefConf</a:t>
            </a:r>
            <a:endParaRPr lang="en-US" b="1" dirty="0" smtClean="0"/>
          </a:p>
        </p:txBody>
      </p:sp>
    </p:spTree>
    <p:extLst>
      <p:ext uri="{BB962C8B-B14F-4D97-AF65-F5344CB8AC3E}">
        <p14:creationId xmlns:p14="http://schemas.microsoft.com/office/powerpoint/2010/main" val="821760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a:bodyPr>
          <a:lstStyle/>
          <a:p>
            <a:r>
              <a:rPr lang="en-US" sz="2600" dirty="0"/>
              <a:t> </a:t>
            </a:r>
            <a:r>
              <a:rPr lang="en-US" sz="2600" dirty="0" smtClean="0"/>
              <a:t>   let(:node) do</a:t>
            </a:r>
          </a:p>
          <a:p>
            <a:r>
              <a:rPr lang="en-US" sz="2600" dirty="0"/>
              <a:t> </a:t>
            </a:r>
            <a:r>
              <a:rPr lang="en-US" sz="2600" dirty="0" smtClean="0"/>
              <a:t>     </a:t>
            </a:r>
            <a:r>
              <a:rPr lang="en-US" sz="2600" dirty="0" err="1" smtClean="0"/>
              <a:t>chef_run.node</a:t>
            </a:r>
            <a:endParaRPr lang="en-US" sz="2600" dirty="0" smtClean="0"/>
          </a:p>
          <a:p>
            <a:r>
              <a:rPr lang="en-US" sz="2600" dirty="0"/>
              <a:t> </a:t>
            </a:r>
            <a:r>
              <a:rPr lang="en-US" sz="2600" dirty="0" smtClean="0"/>
              <a:t>   end</a:t>
            </a:r>
          </a:p>
          <a:p>
            <a:r>
              <a:rPr lang="en-US" sz="2600" dirty="0"/>
              <a:t> </a:t>
            </a:r>
            <a:r>
              <a:rPr lang="en-US" sz="2600" dirty="0" smtClean="0"/>
              <a:t>   </a:t>
            </a:r>
          </a:p>
          <a:p>
            <a:r>
              <a:rPr lang="en-US" sz="2600" dirty="0"/>
              <a:t> </a:t>
            </a:r>
            <a:r>
              <a:rPr lang="en-US" sz="2600" dirty="0" smtClean="0"/>
              <a:t>   it </a:t>
            </a:r>
            <a:r>
              <a:rPr lang="en-US" sz="2600" dirty="0"/>
              <a:t>"apache mirror" do</a:t>
            </a:r>
          </a:p>
          <a:p>
            <a:r>
              <a:rPr lang="en-US" sz="2600" dirty="0"/>
              <a:t>      attribute = </a:t>
            </a:r>
            <a:r>
              <a:rPr lang="en-US" sz="2600" dirty="0" smtClean="0"/>
              <a:t>node</a:t>
            </a:r>
            <a:r>
              <a:rPr lang="en-US" sz="2600" dirty="0"/>
              <a:t>['ark']['</a:t>
            </a:r>
            <a:r>
              <a:rPr lang="en-US" sz="2600" dirty="0" err="1"/>
              <a:t>apache_mirror</a:t>
            </a:r>
            <a:r>
              <a:rPr lang="en-US" sz="2600" dirty="0"/>
              <a:t>']</a:t>
            </a:r>
          </a:p>
          <a:p>
            <a:r>
              <a:rPr lang="en-US" sz="2600" dirty="0"/>
              <a:t>      expect(attribute).to </a:t>
            </a:r>
            <a:r>
              <a:rPr lang="en-US" sz="2600" dirty="0" err="1"/>
              <a:t>eq</a:t>
            </a:r>
            <a:r>
              <a:rPr lang="en-US" sz="2600" dirty="0"/>
              <a:t> "http://</a:t>
            </a:r>
            <a:r>
              <a:rPr lang="en-US" sz="2600" dirty="0" err="1"/>
              <a:t>apache.mirrors.tds.net</a:t>
            </a:r>
            <a:r>
              <a:rPr lang="en-US" sz="2600" dirty="0"/>
              <a:t>"</a:t>
            </a:r>
          </a:p>
          <a:p>
            <a:r>
              <a:rPr lang="en-US" sz="2600" dirty="0"/>
              <a:t>    end</a:t>
            </a:r>
          </a:p>
          <a:p>
            <a:endParaRPr lang="en-US" sz="2600" dirty="0"/>
          </a:p>
          <a:p>
            <a:r>
              <a:rPr lang="en-US" sz="2600" dirty="0"/>
              <a:t>    it "prefix root" do</a:t>
            </a:r>
          </a:p>
          <a:p>
            <a:r>
              <a:rPr lang="en-US" sz="2600" dirty="0"/>
              <a:t>      attribute = </a:t>
            </a:r>
            <a:r>
              <a:rPr lang="en-US" sz="2600" dirty="0" smtClean="0"/>
              <a:t>node</a:t>
            </a:r>
            <a:r>
              <a:rPr lang="en-US" sz="2600" dirty="0"/>
              <a:t>['ark']['</a:t>
            </a:r>
            <a:r>
              <a:rPr lang="en-US" sz="2600" dirty="0" err="1"/>
              <a:t>prefix_root</a:t>
            </a:r>
            <a:r>
              <a:rPr lang="en-US" sz="2600" dirty="0"/>
              <a:t>']</a:t>
            </a:r>
          </a:p>
          <a:p>
            <a:r>
              <a:rPr lang="en-US" sz="2600" dirty="0"/>
              <a:t>      expect(attribute).to </a:t>
            </a:r>
            <a:r>
              <a:rPr lang="en-US" sz="2600" dirty="0" err="1"/>
              <a:t>eq</a:t>
            </a:r>
            <a:r>
              <a:rPr lang="en-US" sz="2600" dirty="0"/>
              <a:t> "/</a:t>
            </a:r>
            <a:r>
              <a:rPr lang="en-US" sz="2600" dirty="0" err="1"/>
              <a:t>usr</a:t>
            </a:r>
            <a:r>
              <a:rPr lang="en-US" sz="2600" dirty="0"/>
              <a:t>/local"</a:t>
            </a:r>
          </a:p>
          <a:p>
            <a:r>
              <a:rPr lang="en-US" sz="2600"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pPr>
              <a:lnSpc>
                <a:spcPct val="120000"/>
              </a:lnSpc>
            </a:pPr>
            <a:r>
              <a:rPr lang="en-US" sz="2400" dirty="0"/>
              <a:t> </a:t>
            </a:r>
            <a:r>
              <a:rPr lang="en-US" sz="2400" dirty="0" smtClean="0"/>
              <a:t>   let(:node) do</a:t>
            </a:r>
          </a:p>
          <a:p>
            <a:pPr>
              <a:lnSpc>
                <a:spcPct val="120000"/>
              </a:lnSpc>
            </a:pPr>
            <a:r>
              <a:rPr lang="en-US" sz="2400" dirty="0"/>
              <a:t> </a:t>
            </a:r>
            <a:r>
              <a:rPr lang="en-US" sz="2400" dirty="0" smtClean="0"/>
              <a:t>     </a:t>
            </a:r>
            <a:r>
              <a:rPr lang="en-US" sz="2400" dirty="0" err="1" smtClean="0"/>
              <a:t>chef_run.node</a:t>
            </a:r>
            <a:endParaRPr lang="en-US" sz="2400" dirty="0" smtClean="0"/>
          </a:p>
          <a:p>
            <a:pPr>
              <a:lnSpc>
                <a:spcPct val="120000"/>
              </a:lnSpc>
            </a:pPr>
            <a:r>
              <a:rPr lang="en-US" sz="2400" dirty="0"/>
              <a:t> </a:t>
            </a:r>
            <a:r>
              <a:rPr lang="en-US" sz="2400" dirty="0" smtClean="0"/>
              <a:t>   end</a:t>
            </a:r>
          </a:p>
          <a:p>
            <a:pPr>
              <a:lnSpc>
                <a:spcPct val="120000"/>
              </a:lnSpc>
            </a:pPr>
            <a:endParaRPr lang="en-US" sz="2400" dirty="0"/>
          </a:p>
          <a:p>
            <a:pPr>
              <a:lnSpc>
                <a:spcPct val="120000"/>
              </a:lnSpc>
            </a:pPr>
            <a:r>
              <a:rPr lang="en-US" sz="2400" dirty="0" smtClean="0"/>
              <a:t>    </a:t>
            </a:r>
            <a:r>
              <a:rPr lang="en-US" sz="2400" dirty="0" err="1" smtClean="0"/>
              <a:t>def</a:t>
            </a:r>
            <a:r>
              <a:rPr lang="en-US" sz="2400" dirty="0" smtClean="0"/>
              <a:t> attribute(name)</a:t>
            </a:r>
          </a:p>
          <a:p>
            <a:pPr>
              <a:lnSpc>
                <a:spcPct val="120000"/>
              </a:lnSpc>
            </a:pPr>
            <a:r>
              <a:rPr lang="en-US" sz="2400" dirty="0" smtClean="0"/>
              <a:t>      node[</a:t>
            </a:r>
            <a:r>
              <a:rPr lang="en-US" sz="2400" dirty="0" err="1" smtClean="0"/>
              <a:t>described_cookbook</a:t>
            </a:r>
            <a:r>
              <a:rPr lang="en-US" sz="2400" dirty="0" smtClean="0"/>
              <a:t>][name]</a:t>
            </a:r>
          </a:p>
          <a:p>
            <a:pPr>
              <a:lnSpc>
                <a:spcPct val="120000"/>
              </a:lnSpc>
            </a:pPr>
            <a:r>
              <a:rPr lang="en-US" sz="2400" dirty="0"/>
              <a:t> </a:t>
            </a:r>
            <a:r>
              <a:rPr lang="en-US" sz="2400" dirty="0" smtClean="0"/>
              <a:t>   end    </a:t>
            </a:r>
          </a:p>
          <a:p>
            <a:pPr>
              <a:lnSpc>
                <a:spcPct val="120000"/>
              </a:lnSpc>
            </a:pPr>
            <a:r>
              <a:rPr lang="en-US" sz="2400" dirty="0"/>
              <a:t> </a:t>
            </a:r>
            <a:r>
              <a:rPr lang="en-US" sz="2400" dirty="0" smtClean="0"/>
              <a:t>   it </a:t>
            </a:r>
            <a:r>
              <a:rPr lang="en-US" sz="2400" dirty="0"/>
              <a:t>"apache mirror" do</a:t>
            </a:r>
          </a:p>
          <a:p>
            <a:pPr>
              <a:lnSpc>
                <a:spcPct val="120000"/>
              </a:lnSpc>
            </a:pPr>
            <a:r>
              <a:rPr lang="en-US" sz="2400" dirty="0" smtClean="0"/>
              <a:t>      expect</a:t>
            </a:r>
            <a:r>
              <a:rPr lang="en-US" sz="2400" dirty="0"/>
              <a:t>(</a:t>
            </a:r>
            <a:r>
              <a:rPr lang="en-US" sz="2400" dirty="0" smtClean="0"/>
              <a:t>attribute('</a:t>
            </a:r>
            <a:r>
              <a:rPr lang="en-US" sz="2400" dirty="0" err="1" smtClean="0"/>
              <a:t>apache_mirror</a:t>
            </a:r>
            <a:r>
              <a:rPr lang="en-US" sz="2400" dirty="0" smtClean="0"/>
              <a:t>')).</a:t>
            </a:r>
            <a:r>
              <a:rPr lang="en-US" sz="2400" dirty="0"/>
              <a:t>to </a:t>
            </a:r>
            <a:r>
              <a:rPr lang="en-US" sz="2400" dirty="0" err="1"/>
              <a:t>eq</a:t>
            </a:r>
            <a:r>
              <a:rPr lang="en-US" sz="2400" dirty="0"/>
              <a:t> "http://</a:t>
            </a:r>
            <a:r>
              <a:rPr lang="en-US" sz="2400" dirty="0" err="1" smtClean="0"/>
              <a:t>apache.mirr</a:t>
            </a:r>
            <a:r>
              <a:rPr lang="en-US" sz="2400" dirty="0" smtClean="0"/>
              <a:t>...</a:t>
            </a:r>
            <a:r>
              <a:rPr lang="en-US" sz="2400" dirty="0" err="1" smtClean="0"/>
              <a:t>.net</a:t>
            </a:r>
            <a:r>
              <a:rPr lang="en-US" sz="2400" dirty="0"/>
              <a:t>"</a:t>
            </a:r>
          </a:p>
          <a:p>
            <a:pPr>
              <a:lnSpc>
                <a:spcPct val="120000"/>
              </a:lnSpc>
            </a:pPr>
            <a:r>
              <a:rPr lang="en-US" sz="2400" dirty="0"/>
              <a:t>    end</a:t>
            </a:r>
          </a:p>
          <a:p>
            <a:pPr>
              <a:lnSpc>
                <a:spcPct val="120000"/>
              </a:lnSpc>
            </a:pPr>
            <a:endParaRPr lang="en-US" sz="2400" dirty="0"/>
          </a:p>
          <a:p>
            <a:pPr>
              <a:lnSpc>
                <a:spcPct val="120000"/>
              </a:lnSpc>
            </a:pPr>
            <a:r>
              <a:rPr lang="en-US" sz="2400" dirty="0"/>
              <a:t>    it "prefix root" do</a:t>
            </a:r>
          </a:p>
          <a:p>
            <a:pPr>
              <a:lnSpc>
                <a:spcPct val="120000"/>
              </a:lnSpc>
            </a:pPr>
            <a:r>
              <a:rPr lang="en-US" sz="2400" dirty="0" smtClean="0"/>
              <a:t>      expect</a:t>
            </a:r>
            <a:r>
              <a:rPr lang="en-US" sz="2400" dirty="0"/>
              <a:t>(</a:t>
            </a:r>
            <a:r>
              <a:rPr lang="en-US" sz="2400" dirty="0" smtClean="0"/>
              <a:t>attribute('</a:t>
            </a:r>
            <a:r>
              <a:rPr lang="en-US" sz="2400" dirty="0" err="1" smtClean="0"/>
              <a:t>prefix_root</a:t>
            </a:r>
            <a:r>
              <a:rPr lang="en-US" sz="2400" dirty="0" smtClean="0"/>
              <a:t>'))</a:t>
            </a:r>
            <a:r>
              <a:rPr lang="en-US" sz="2400" dirty="0"/>
              <a:t>.to </a:t>
            </a:r>
            <a:r>
              <a:rPr lang="en-US" sz="2400" dirty="0" err="1"/>
              <a:t>eq</a:t>
            </a:r>
            <a:r>
              <a:rPr lang="en-US" sz="2400" dirty="0"/>
              <a:t> "/</a:t>
            </a:r>
            <a:r>
              <a:rPr lang="en-US" sz="2400" dirty="0" err="1"/>
              <a:t>usr</a:t>
            </a:r>
            <a:r>
              <a:rPr lang="en-US" sz="2400" dirty="0"/>
              <a:t>/local"</a:t>
            </a:r>
          </a:p>
          <a:p>
            <a:pPr>
              <a:lnSpc>
                <a:spcPct val="120000"/>
              </a:lnSpc>
            </a:pPr>
            <a:r>
              <a:rPr lang="en-US" sz="2400"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10:20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10:20 </a:t>
            </a:r>
            <a:r>
              <a:rPr lang="en-US" sz="3600" b="1" dirty="0" smtClean="0">
                <a:latin typeface="Courier New" charset="0"/>
                <a:ea typeface="Courier New" charset="0"/>
                <a:cs typeface="Courier New" charset="0"/>
              </a:rPr>
              <a:t>- 10:30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a:t>
            </a:r>
            <a:r>
              <a:rPr lang="en-US" sz="3600" b="1" dirty="0" smtClean="0">
                <a:latin typeface="Courier New" charset="0"/>
                <a:ea typeface="Courier New" charset="0"/>
                <a:cs typeface="Courier New" charset="0"/>
              </a:rPr>
              <a:t>11:20 </a:t>
            </a:r>
            <a:r>
              <a:rPr lang="en-US" sz="3600" b="1" dirty="0" smtClean="0">
                <a:latin typeface="Courier New" charset="0"/>
                <a:ea typeface="Courier New" charset="0"/>
                <a:cs typeface="Courier New" charset="0"/>
              </a:rPr>
              <a:t>– Unraveling the Power of the Ark</a:t>
            </a:r>
          </a:p>
          <a:p>
            <a:r>
              <a:rPr lang="en-US" sz="3600" b="1" dirty="0" smtClean="0">
                <a:latin typeface="Courier New" charset="0"/>
                <a:ea typeface="Courier New" charset="0"/>
                <a:cs typeface="Courier New" charset="0"/>
              </a:rPr>
              <a:t>11:20 </a:t>
            </a:r>
            <a:r>
              <a:rPr lang="en-US" sz="3600" b="1" dirty="0" smtClean="0">
                <a:latin typeface="Courier New" charset="0"/>
                <a:ea typeface="Courier New" charset="0"/>
                <a:cs typeface="Courier New" charset="0"/>
              </a:rPr>
              <a:t>-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a:t>
            </a:r>
            <a:r>
              <a:rPr lang="en-US" sz="3600" b="1" dirty="0" smtClean="0">
                <a:latin typeface="Courier New" charset="0"/>
                <a:ea typeface="Courier New" charset="0"/>
                <a:cs typeface="Courier New" charset="0"/>
              </a:rPr>
              <a:t>12:20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12:20 </a:t>
            </a:r>
            <a:r>
              <a:rPr lang="en-US" sz="3600" b="1" dirty="0" smtClean="0">
                <a:latin typeface="Courier New" charset="0"/>
                <a:ea typeface="Courier New" charset="0"/>
                <a:cs typeface="Courier New" charset="0"/>
              </a:rPr>
              <a:t>-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a:t>
            </a:r>
            <a:r>
              <a:rPr lang="en-US" sz="3600" b="1" dirty="0" smtClean="0">
                <a:latin typeface="Courier New" charset="0"/>
                <a:ea typeface="Courier New" charset="0"/>
                <a:cs typeface="Courier New" charset="0"/>
              </a:rPr>
              <a:t>LUNCH</a:t>
            </a:r>
            <a:endParaRPr lang="en-US" sz="3600" b="1" dirty="0" smtClean="0">
              <a:latin typeface="Courier New" charset="0"/>
              <a:ea typeface="Courier New" charset="0"/>
              <a:cs typeface="Courier New"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68962827"/>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77930239"/>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ESxebk</a:t>
            </a:r>
            <a:endParaRPr lang="en-US" sz="4000" b="1" dirty="0" smtClean="0"/>
          </a:p>
          <a:p>
            <a:pPr algn="ctr"/>
            <a:endParaRPr lang="en-US" sz="4000" b="1" dirty="0"/>
          </a:p>
          <a:p>
            <a:pPr algn="ctr"/>
            <a:r>
              <a:rPr lang="en-US" sz="4000" b="1" dirty="0" smtClean="0"/>
              <a:t>https</a:t>
            </a:r>
            <a:r>
              <a:rPr lang="en-US" sz="4000" b="1" dirty="0"/>
              <a:t>://</a:t>
            </a:r>
            <a:r>
              <a:rPr lang="en-US" sz="4000" b="1" dirty="0" err="1"/>
              <a:t>goo.gl</a:t>
            </a:r>
            <a:r>
              <a:rPr lang="en-US" sz="4000" b="1" dirty="0"/>
              <a:t>/9mRNlD</a:t>
            </a:r>
          </a:p>
        </p:txBody>
      </p:sp>
    </p:spTree>
    <p:extLst>
      <p:ext uri="{BB962C8B-B14F-4D97-AF65-F5344CB8AC3E}">
        <p14:creationId xmlns:p14="http://schemas.microsoft.com/office/powerpoint/2010/main" val="155776217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12:20 </a:t>
            </a:r>
            <a:r>
              <a:rPr lang="en-US" sz="3600" b="1" dirty="0" smtClean="0">
                <a:latin typeface="Courier New" charset="0"/>
                <a:ea typeface="Courier New" charset="0"/>
                <a:cs typeface="Courier New" charset="0"/>
              </a:rPr>
              <a:t>-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a:t>
            </a:r>
            <a:r>
              <a:rPr lang="en-US" sz="3600" b="1" dirty="0" smtClean="0">
                <a:latin typeface="Courier New" charset="0"/>
                <a:ea typeface="Courier New" charset="0"/>
                <a:cs typeface="Courier New" charset="0"/>
              </a:rPr>
              <a:t>LUNCH</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14:35 </a:t>
            </a:r>
            <a:r>
              <a:rPr lang="en-US" sz="3600" b="1" dirty="0" smtClean="0">
                <a:latin typeface="Courier New" charset="0"/>
                <a:ea typeface="Courier New" charset="0"/>
                <a:cs typeface="Courier New" charset="0"/>
              </a:rPr>
              <a:t>– The Python's Scales</a:t>
            </a:r>
          </a:p>
          <a:p>
            <a:r>
              <a:rPr lang="en-US" sz="3600" b="1" dirty="0" smtClean="0">
                <a:latin typeface="Courier New" charset="0"/>
                <a:ea typeface="Courier New" charset="0"/>
                <a:cs typeface="Courier New" charset="0"/>
              </a:rPr>
              <a:t>14:35 </a:t>
            </a:r>
            <a:r>
              <a:rPr lang="en-US" sz="3600" b="1" dirty="0" smtClean="0">
                <a:latin typeface="Courier New" charset="0"/>
                <a:ea typeface="Courier New" charset="0"/>
                <a:cs typeface="Courier New" charset="0"/>
              </a:rPr>
              <a:t>- </a:t>
            </a:r>
            <a:r>
              <a:rPr lang="en-US" sz="3600" b="1" dirty="0" smtClean="0">
                <a:latin typeface="Courier New" charset="0"/>
                <a:ea typeface="Courier New" charset="0"/>
                <a:cs typeface="Courier New" charset="0"/>
              </a:rPr>
              <a:t>14:45 </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14:45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996104876"/>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21980152"/>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3930246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71350510"/>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pPr marL="457200" indent="-457200">
              <a:buFont typeface="Arial"/>
              <a:buChar char="•"/>
            </a:pPr>
            <a:r>
              <a:rPr lang="en-US" dirty="0"/>
              <a:t>Creates a directory to do work (directory)</a:t>
            </a:r>
          </a:p>
          <a:p>
            <a:pPr marL="457200" indent="-457200">
              <a:buFont typeface="Arial"/>
              <a:buChar char="•"/>
            </a:pPr>
            <a:r>
              <a:rPr lang="en-US" dirty="0"/>
              <a:t>Retrieves an application source (</a:t>
            </a:r>
            <a:r>
              <a:rPr lang="en-US" dirty="0" err="1"/>
              <a:t>remote_file</a:t>
            </a:r>
            <a:r>
              <a:rPr lang="en-US" dirty="0" smtClean="0"/>
              <a:t>)</a:t>
            </a:r>
            <a:endParaRPr lang="en-US" dirty="0"/>
          </a:p>
        </p:txBody>
      </p:sp>
      <p:sp>
        <p:nvSpPr>
          <p:cNvPr id="7" name="Oval 6"/>
          <p:cNvSpPr/>
          <p:nvPr/>
        </p:nvSpPr>
        <p:spPr bwMode="auto">
          <a:xfrm>
            <a:off x="440110" y="559292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2" name="Oval 11"/>
          <p:cNvSpPr/>
          <p:nvPr/>
        </p:nvSpPr>
        <p:spPr bwMode="auto">
          <a:xfrm>
            <a:off x="440110" y="499985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81703" y="224729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4" name="Oval 13"/>
          <p:cNvSpPr/>
          <p:nvPr/>
        </p:nvSpPr>
        <p:spPr bwMode="auto">
          <a:xfrm>
            <a:off x="381702" y="319933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1366346"/>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pPr marL="457200" indent="-457200">
              <a:buFont typeface="Arial"/>
              <a:buChar char="•"/>
            </a:pPr>
            <a:r>
              <a:rPr lang="en-US" dirty="0"/>
              <a:t>Extracts the source (execute)</a:t>
            </a:r>
          </a:p>
          <a:p>
            <a:endParaRPr lang="en-US" dirty="0"/>
          </a:p>
        </p:txBody>
      </p:sp>
      <p:sp>
        <p:nvSpPr>
          <p:cNvPr id="5" name="Oval 4"/>
          <p:cNvSpPr/>
          <p:nvPr/>
        </p:nvSpPr>
        <p:spPr bwMode="auto">
          <a:xfrm>
            <a:off x="440110" y="1348277"/>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440110" y="55396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8416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pPr marL="457200" indent="-457200">
              <a:buFont typeface="Arial"/>
              <a:buChar char="•"/>
            </a:pPr>
            <a:r>
              <a:rPr lang="en-US" dirty="0"/>
              <a:t>Sets the owner of the source (execute)</a:t>
            </a:r>
          </a:p>
          <a:p>
            <a:pPr marL="457200" indent="-457200">
              <a:buFont typeface="Arial"/>
              <a:buChar char="•"/>
            </a:pPr>
            <a:r>
              <a:rPr lang="en-US" dirty="0" err="1"/>
              <a:t>Autogen</a:t>
            </a:r>
            <a:r>
              <a:rPr lang="en-US" dirty="0"/>
              <a:t> the source - if needed (execute)</a:t>
            </a:r>
          </a:p>
          <a:p>
            <a:pPr marL="457200" indent="-457200">
              <a:buFont typeface="Arial"/>
              <a:buChar char="•"/>
            </a:pPr>
            <a:r>
              <a:rPr lang="en-US" dirty="0"/>
              <a:t>Configures the source (execute)</a:t>
            </a:r>
          </a:p>
          <a:p>
            <a:pPr marL="457200" indent="-457200">
              <a:buFont typeface="Arial"/>
              <a:buChar char="•"/>
            </a:pPr>
            <a:r>
              <a:rPr lang="en-US" dirty="0"/>
              <a:t>Makes the source (execute)</a:t>
            </a:r>
          </a:p>
          <a:p>
            <a:pPr marL="457200" indent="-457200">
              <a:buFont typeface="Arial"/>
              <a:buChar char="•"/>
            </a:pPr>
            <a:r>
              <a:rPr lang="en-US" dirty="0"/>
              <a:t>Installs the source (execute</a:t>
            </a:r>
            <a:r>
              <a:rPr lang="en-US" dirty="0" smtClean="0"/>
              <a:t>)</a:t>
            </a:r>
            <a:endParaRPr lang="en-US" dirty="0"/>
          </a:p>
        </p:txBody>
      </p:sp>
      <p:sp>
        <p:nvSpPr>
          <p:cNvPr id="6" name="Oval 5"/>
          <p:cNvSpPr/>
          <p:nvPr/>
        </p:nvSpPr>
        <p:spPr bwMode="auto">
          <a:xfrm>
            <a:off x="501070" y="1373141"/>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1" name="Oval 10"/>
          <p:cNvSpPr/>
          <p:nvPr/>
        </p:nvSpPr>
        <p:spPr bwMode="auto">
          <a:xfrm>
            <a:off x="501069" y="1811727"/>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2" name="Oval 11"/>
          <p:cNvSpPr/>
          <p:nvPr/>
        </p:nvSpPr>
        <p:spPr bwMode="auto">
          <a:xfrm>
            <a:off x="501069" y="2262985"/>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3" name="Oval 12"/>
          <p:cNvSpPr/>
          <p:nvPr/>
        </p:nvSpPr>
        <p:spPr bwMode="auto">
          <a:xfrm>
            <a:off x="501068" y="2753359"/>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4" name="Oval 13"/>
          <p:cNvSpPr/>
          <p:nvPr/>
        </p:nvSpPr>
        <p:spPr bwMode="auto">
          <a:xfrm>
            <a:off x="501068" y="3235227"/>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
        <p:nvSpPr>
          <p:cNvPr id="15" name="Oval 14"/>
          <p:cNvSpPr/>
          <p:nvPr/>
        </p:nvSpPr>
        <p:spPr bwMode="auto">
          <a:xfrm>
            <a:off x="501065" y="5058653"/>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6" name="Oval 15"/>
          <p:cNvSpPr/>
          <p:nvPr/>
        </p:nvSpPr>
        <p:spPr bwMode="auto">
          <a:xfrm>
            <a:off x="501065" y="5634266"/>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7" name="Oval 16"/>
          <p:cNvSpPr/>
          <p:nvPr/>
        </p:nvSpPr>
        <p:spPr bwMode="auto">
          <a:xfrm>
            <a:off x="501065" y="6220839"/>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8" name="Oval 17"/>
          <p:cNvSpPr/>
          <p:nvPr/>
        </p:nvSpPr>
        <p:spPr bwMode="auto">
          <a:xfrm>
            <a:off x="501066" y="6805438"/>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9" name="Oval 18"/>
          <p:cNvSpPr/>
          <p:nvPr/>
        </p:nvSpPr>
        <p:spPr bwMode="auto">
          <a:xfrm>
            <a:off x="501067" y="7413622"/>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939509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Scenario 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 </a:t>
            </a:r>
            <a:r>
              <a:rPr lang="en-US" b="1" dirty="0" smtClean="0">
                <a:solidFill>
                  <a:schemeClr val="bg1">
                    <a:lumMod val="50000"/>
                  </a:schemeClr>
                </a:solidFill>
              </a:rPr>
              <a:t>(3 minutes)</a:t>
            </a:r>
          </a:p>
          <a:p>
            <a:pPr lvl="1"/>
            <a:r>
              <a:rPr lang="en-US" sz="2000" dirty="0" smtClean="0"/>
              <a:t>	D&amp;D flavored introduction</a:t>
            </a:r>
            <a:endParaRPr lang="en-US" sz="2000" dirty="0" smtClean="0"/>
          </a:p>
          <a:p>
            <a:pPr marL="457200" indent="-457200">
              <a:buFont typeface="Wingdings" charset="2"/>
              <a:buChar char="q"/>
            </a:pPr>
            <a:r>
              <a:rPr lang="en-US" b="1" dirty="0" smtClean="0"/>
              <a:t>The </a:t>
            </a:r>
            <a:r>
              <a:rPr lang="en-US" b="1" dirty="0" smtClean="0"/>
              <a:t>Encounter </a:t>
            </a:r>
            <a:r>
              <a:rPr lang="en-US" b="1" dirty="0" smtClean="0">
                <a:solidFill>
                  <a:schemeClr val="bg1">
                    <a:lumMod val="50000"/>
                  </a:schemeClr>
                </a:solidFill>
              </a:rPr>
              <a:t>(8 minutes)</a:t>
            </a:r>
          </a:p>
          <a:p>
            <a:pPr lvl="1"/>
            <a:r>
              <a:rPr lang="en-US" sz="2000" dirty="0" smtClean="0"/>
              <a:t>	Outline the problem that you are going to face</a:t>
            </a:r>
            <a:endParaRPr lang="en-US" sz="2000" dirty="0" smtClean="0"/>
          </a:p>
          <a:p>
            <a:pPr marL="457200" indent="-457200">
              <a:buFont typeface="Wingdings" charset="2"/>
              <a:buChar char="q"/>
            </a:pPr>
            <a:r>
              <a:rPr lang="en-US" b="1" dirty="0" smtClean="0"/>
              <a:t>Concepts </a:t>
            </a:r>
            <a:r>
              <a:rPr lang="en-US" b="1" dirty="0" smtClean="0">
                <a:solidFill>
                  <a:schemeClr val="bg1">
                    <a:lumMod val="50000"/>
                  </a:schemeClr>
                </a:solidFill>
              </a:rPr>
              <a:t>(10 minutes)</a:t>
            </a:r>
          </a:p>
          <a:p>
            <a:pPr lvl="1"/>
            <a:r>
              <a:rPr lang="en-US" sz="2000" dirty="0" smtClean="0"/>
              <a:t>	Define the tools and techniques you are going to use to solve the problem</a:t>
            </a:r>
            <a:endParaRPr lang="en-US" sz="2000" dirty="0" smtClean="0"/>
          </a:p>
          <a:p>
            <a:pPr marL="457200" indent="-457200">
              <a:buFont typeface="Wingdings" charset="2"/>
              <a:buChar char="q"/>
            </a:pPr>
            <a:r>
              <a:rPr lang="en-US" b="1" dirty="0" smtClean="0"/>
              <a:t>Exercise </a:t>
            </a:r>
            <a:r>
              <a:rPr lang="en-US" b="1" dirty="0" smtClean="0">
                <a:solidFill>
                  <a:schemeClr val="bg1">
                    <a:lumMod val="50000"/>
                  </a:schemeClr>
                </a:solidFill>
              </a:rPr>
              <a:t>(20 minutes)</a:t>
            </a:r>
          </a:p>
          <a:p>
            <a:pPr lvl="1"/>
            <a:r>
              <a:rPr lang="en-US" sz="2000" dirty="0" smtClean="0"/>
              <a:t>	Give you tim</a:t>
            </a:r>
            <a:r>
              <a:rPr lang="en-US" sz="2000" dirty="0" smtClean="0"/>
              <a:t>e to solve the problem with the support of us and the party</a:t>
            </a:r>
            <a:endParaRPr lang="en-US" sz="2000" dirty="0"/>
          </a:p>
          <a:p>
            <a:pPr marL="457200" indent="-457200">
              <a:buFont typeface="Wingdings" charset="2"/>
              <a:buChar char="q"/>
            </a:pPr>
            <a:r>
              <a:rPr lang="en-US" b="1" dirty="0" smtClean="0"/>
              <a:t>Review </a:t>
            </a:r>
            <a:r>
              <a:rPr lang="en-US" b="1" dirty="0" smtClean="0">
                <a:solidFill>
                  <a:schemeClr val="bg1">
                    <a:lumMod val="50000"/>
                  </a:schemeClr>
                </a:solidFill>
              </a:rPr>
              <a:t>(10 minutes)</a:t>
            </a:r>
          </a:p>
          <a:p>
            <a:pPr lvl="1"/>
            <a:r>
              <a:rPr lang="en-US" sz="2000" dirty="0" smtClean="0"/>
              <a:t>	Demonstration and Review the techniques and answer questions</a:t>
            </a:r>
            <a:endParaRPr lang="en-US" sz="2000" dirty="0" smtClean="0"/>
          </a:p>
          <a:p>
            <a:pPr marL="457200" indent="-457200">
              <a:buFont typeface="Wingdings" charset="2"/>
              <a:buChar char="q"/>
            </a:pPr>
            <a:endParaRPr lang="en-US" b="1" dirty="0" smtClean="0"/>
          </a:p>
        </p:txBody>
      </p:sp>
    </p:spTree>
    <p:extLst>
      <p:ext uri="{BB962C8B-B14F-4D97-AF65-F5344CB8AC3E}">
        <p14:creationId xmlns:p14="http://schemas.microsoft.com/office/powerpoint/2010/main" val="1855775213"/>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9766249"/>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Tree>
    <p:extLst>
      <p:ext uri="{BB962C8B-B14F-4D97-AF65-F5344CB8AC3E}">
        <p14:creationId xmlns:p14="http://schemas.microsoft.com/office/powerpoint/2010/main" val="188312359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37"/>
            <a:ext cx="16255999" cy="9157546"/>
          </a:xfrm>
          <a:prstGeom prst="rect">
            <a:avLst/>
          </a:prstGeom>
        </p:spPr>
      </p:pic>
    </p:spTree>
    <p:extLst>
      <p:ext uri="{BB962C8B-B14F-4D97-AF65-F5344CB8AC3E}">
        <p14:creationId xmlns:p14="http://schemas.microsoft.com/office/powerpoint/2010/main" val="190813072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
        <p:nvSpPr>
          <p:cNvPr id="6" name="Text Placeholder 5"/>
          <p:cNvSpPr>
            <a:spLocks noGrp="1"/>
          </p:cNvSpPr>
          <p:nvPr>
            <p:ph type="body" sz="quarter" idx="13"/>
          </p:nvPr>
        </p:nvSpPr>
        <p:spPr>
          <a:xfrm>
            <a:off x="1135042" y="6389350"/>
            <a:ext cx="14404273" cy="1230650"/>
          </a:xfrm>
        </p:spPr>
        <p:txBody>
          <a:bodyPr/>
          <a:lstStyle/>
          <a:p>
            <a:endParaRPr lang="en-US"/>
          </a:p>
        </p:txBody>
      </p:sp>
      <p:sp>
        <p:nvSpPr>
          <p:cNvPr id="7" name="Text Placeholder 5"/>
          <p:cNvSpPr>
            <a:spLocks noGrp="1"/>
          </p:cNvSpPr>
          <p:nvPr>
            <p:ph type="body" sz="quarter" idx="13"/>
          </p:nvPr>
        </p:nvSpPr>
        <p:spPr>
          <a:xfrm>
            <a:off x="11753089" y="3828288"/>
            <a:ext cx="1597152" cy="402336"/>
          </a:xfrm>
        </p:spPr>
        <p:txBody>
          <a:bodyPr/>
          <a:lstStyle/>
          <a:p>
            <a:endParaRPr lang="en-US" dirty="0"/>
          </a:p>
        </p:txBody>
      </p:sp>
    </p:spTree>
    <p:extLst>
      <p:ext uri="{BB962C8B-B14F-4D97-AF65-F5344CB8AC3E}">
        <p14:creationId xmlns:p14="http://schemas.microsoft.com/office/powerpoint/2010/main" val="3231125119"/>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Stepping Into Gives You Visibility Into the Resource</a:t>
            </a:r>
            <a:endParaRPr lang="en-US" sz="4400" dirty="0"/>
          </a:p>
        </p:txBody>
      </p:sp>
      <p:sp>
        <p:nvSpPr>
          <p:cNvPr id="4" name="Rectangle 3"/>
          <p:cNvSpPr/>
          <p:nvPr/>
        </p:nvSpPr>
        <p:spPr bwMode="auto">
          <a:xfrm>
            <a:off x="622574" y="2322696"/>
            <a:ext cx="972346" cy="972346"/>
          </a:xfrm>
          <a:prstGeom prst="rect">
            <a:avLst/>
          </a:prstGeom>
          <a:noFill/>
          <a:ln w="38100">
            <a:solidFill>
              <a:srgbClr val="FF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solidFill>
                  <a:srgbClr val="FF0000"/>
                </a:solidFill>
              </a:rPr>
              <a:t>R</a:t>
            </a:r>
            <a:r>
              <a:rPr lang="en-US" sz="4000" b="1" baseline="-25000" dirty="0">
                <a:solidFill>
                  <a:srgbClr val="FF0000"/>
                </a:solidFill>
              </a:rPr>
              <a:t>0</a:t>
            </a:r>
            <a:endParaRPr lang="en-US" sz="4000" b="1" baseline="-25000" dirty="0" smtClean="0">
              <a:solidFill>
                <a:srgbClr val="FF0000"/>
              </a:solidFill>
            </a:endParaRPr>
          </a:p>
        </p:txBody>
      </p:sp>
      <p:sp>
        <p:nvSpPr>
          <p:cNvPr id="6" name="TextBox 5"/>
          <p:cNvSpPr txBox="1"/>
          <p:nvPr/>
        </p:nvSpPr>
        <p:spPr bwMode="white">
          <a:xfrm>
            <a:off x="1725043" y="2514201"/>
            <a:ext cx="3121152" cy="486173"/>
          </a:xfrm>
          <a:prstGeom prst="rect">
            <a:avLst/>
          </a:prstGeom>
        </p:spPr>
        <p:txBody>
          <a:bodyPr vert="horz" wrap="square" lIns="91440" tIns="91440" rIns="91440" bIns="91440" rtlCol="0">
            <a:noAutofit/>
          </a:bodyPr>
          <a:lstStyle/>
          <a:p>
            <a:r>
              <a:rPr lang="en-US" sz="2800" b="1" dirty="0" smtClean="0">
                <a:latin typeface="Courier New" charset="0"/>
                <a:ea typeface="Courier New" charset="0"/>
                <a:cs typeface="Courier New" charset="0"/>
              </a:rPr>
              <a:t>ark</a:t>
            </a:r>
          </a:p>
        </p:txBody>
      </p:sp>
      <p:cxnSp>
        <p:nvCxnSpPr>
          <p:cNvPr id="9" name="Straight Connector 8"/>
          <p:cNvCxnSpPr/>
          <p:nvPr/>
        </p:nvCxnSpPr>
        <p:spPr>
          <a:xfrm>
            <a:off x="622574" y="3450336"/>
            <a:ext cx="972346" cy="5101"/>
          </a:xfrm>
          <a:prstGeom prst="line">
            <a:avLst/>
          </a:prstGeom>
          <a:ln w="63500">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bwMode="auto">
          <a:xfrm>
            <a:off x="2131368" y="4437527"/>
            <a:ext cx="972346" cy="972346"/>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1</a:t>
            </a:r>
          </a:p>
        </p:txBody>
      </p:sp>
      <p:sp>
        <p:nvSpPr>
          <p:cNvPr id="11" name="Rectangle 10"/>
          <p:cNvSpPr/>
          <p:nvPr/>
        </p:nvSpPr>
        <p:spPr bwMode="auto">
          <a:xfrm>
            <a:off x="3354307" y="4460406"/>
            <a:ext cx="972346" cy="972346"/>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2</a:t>
            </a:r>
            <a:endParaRPr lang="en-US" sz="4000" b="1" baseline="-25000" dirty="0" smtClean="0">
              <a:gradFill>
                <a:gsLst>
                  <a:gs pos="0">
                    <a:srgbClr val="FFFFFF"/>
                  </a:gs>
                  <a:gs pos="100000">
                    <a:srgbClr val="FFFFFF"/>
                  </a:gs>
                </a:gsLst>
                <a:lin ang="5400000" scaled="0"/>
              </a:gradFill>
            </a:endParaRPr>
          </a:p>
        </p:txBody>
      </p:sp>
      <p:sp>
        <p:nvSpPr>
          <p:cNvPr id="12" name="Rectangle 11"/>
          <p:cNvSpPr/>
          <p:nvPr/>
        </p:nvSpPr>
        <p:spPr bwMode="auto">
          <a:xfrm>
            <a:off x="4577246" y="4460406"/>
            <a:ext cx="972346" cy="972346"/>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3</a:t>
            </a:r>
            <a:endParaRPr lang="en-US" sz="4000" b="1" baseline="-25000" dirty="0" smtClean="0">
              <a:gradFill>
                <a:gsLst>
                  <a:gs pos="0">
                    <a:srgbClr val="FFFFFF"/>
                  </a:gs>
                  <a:gs pos="100000">
                    <a:srgbClr val="FFFFFF"/>
                  </a:gs>
                </a:gsLst>
                <a:lin ang="5400000" scaled="0"/>
              </a:gradFill>
            </a:endParaRPr>
          </a:p>
        </p:txBody>
      </p:sp>
      <p:sp>
        <p:nvSpPr>
          <p:cNvPr id="13" name="Rectangle 12"/>
          <p:cNvSpPr/>
          <p:nvPr/>
        </p:nvSpPr>
        <p:spPr bwMode="auto">
          <a:xfrm>
            <a:off x="5800185" y="4460406"/>
            <a:ext cx="972346" cy="972346"/>
          </a:xfrm>
          <a:prstGeom prst="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4</a:t>
            </a:r>
            <a:endParaRPr lang="en-US" sz="4000" b="1" baseline="-25000" dirty="0" smtClean="0">
              <a:gradFill>
                <a:gsLst>
                  <a:gs pos="0">
                    <a:srgbClr val="FFFFFF"/>
                  </a:gs>
                  <a:gs pos="100000">
                    <a:srgbClr val="FFFFFF"/>
                  </a:gs>
                </a:gsLst>
                <a:lin ang="5400000" scaled="0"/>
              </a:gradFill>
            </a:endParaRPr>
          </a:p>
        </p:txBody>
      </p:sp>
      <p:sp>
        <p:nvSpPr>
          <p:cNvPr id="14" name="Rectangle 13"/>
          <p:cNvSpPr/>
          <p:nvPr/>
        </p:nvSpPr>
        <p:spPr bwMode="auto">
          <a:xfrm>
            <a:off x="7023124" y="4437527"/>
            <a:ext cx="972346" cy="972346"/>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5</a:t>
            </a:r>
            <a:endParaRPr lang="en-US" sz="4000" b="1" baseline="-25000" dirty="0" smtClean="0">
              <a:gradFill>
                <a:gsLst>
                  <a:gs pos="0">
                    <a:srgbClr val="FFFFFF"/>
                  </a:gs>
                  <a:gs pos="100000">
                    <a:srgbClr val="FFFFFF"/>
                  </a:gs>
                </a:gsLst>
                <a:lin ang="5400000" scaled="0"/>
              </a:gradFill>
            </a:endParaRPr>
          </a:p>
        </p:txBody>
      </p:sp>
      <p:sp>
        <p:nvSpPr>
          <p:cNvPr id="23" name="Rectangle 22"/>
          <p:cNvSpPr/>
          <p:nvPr/>
        </p:nvSpPr>
        <p:spPr bwMode="auto">
          <a:xfrm>
            <a:off x="8282158" y="4437527"/>
            <a:ext cx="972346" cy="972346"/>
          </a:xfrm>
          <a:prstGeom prst="rect">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6</a:t>
            </a:r>
          </a:p>
        </p:txBody>
      </p:sp>
      <p:sp>
        <p:nvSpPr>
          <p:cNvPr id="24" name="Rectangle 23"/>
          <p:cNvSpPr/>
          <p:nvPr/>
        </p:nvSpPr>
        <p:spPr bwMode="auto">
          <a:xfrm>
            <a:off x="9557513" y="4401311"/>
            <a:ext cx="972346" cy="972346"/>
          </a:xfrm>
          <a:prstGeom prst="rect">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7</a:t>
            </a:r>
          </a:p>
        </p:txBody>
      </p:sp>
      <p:sp>
        <p:nvSpPr>
          <p:cNvPr id="25" name="Rectangle 24"/>
          <p:cNvSpPr/>
          <p:nvPr/>
        </p:nvSpPr>
        <p:spPr bwMode="auto">
          <a:xfrm>
            <a:off x="10832868" y="4409453"/>
            <a:ext cx="972346" cy="972346"/>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8</a:t>
            </a:r>
            <a:endParaRPr lang="en-US" sz="4000" b="1" baseline="-25000" dirty="0" smtClean="0">
              <a:gradFill>
                <a:gsLst>
                  <a:gs pos="0">
                    <a:srgbClr val="FFFFFF"/>
                  </a:gs>
                  <a:gs pos="100000">
                    <a:srgbClr val="FFFFFF"/>
                  </a:gs>
                </a:gsLst>
                <a:lin ang="5400000" scaled="0"/>
              </a:gradFill>
            </a:endParaRPr>
          </a:p>
        </p:txBody>
      </p:sp>
      <p:sp>
        <p:nvSpPr>
          <p:cNvPr id="26" name="TextBox 25"/>
          <p:cNvSpPr txBox="1"/>
          <p:nvPr/>
        </p:nvSpPr>
        <p:spPr bwMode="white">
          <a:xfrm>
            <a:off x="1725043" y="3162282"/>
            <a:ext cx="10094976" cy="560832"/>
          </a:xfrm>
          <a:prstGeom prst="rect">
            <a:avLst/>
          </a:prstGeom>
        </p:spPr>
        <p:txBody>
          <a:bodyPr vert="horz" wrap="square" lIns="91440" tIns="91440" rIns="91440" bIns="91440" rtlCol="0">
            <a:normAutofit/>
          </a:bodyPr>
          <a:lstStyle/>
          <a:p>
            <a:r>
              <a:rPr lang="en-US" b="1" dirty="0" err="1" smtClean="0">
                <a:latin typeface="Courier New" charset="0"/>
                <a:ea typeface="Courier New" charset="0"/>
                <a:cs typeface="Courier New" charset="0"/>
              </a:rPr>
              <a:t>ChefSpec</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SoloRunner.new</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step_into</a:t>
            </a:r>
            <a:r>
              <a:rPr lang="en-US" b="1" dirty="0" smtClean="0">
                <a:latin typeface="Courier New" charset="0"/>
                <a:ea typeface="Courier New" charset="0"/>
                <a:cs typeface="Courier New" charset="0"/>
              </a:rPr>
              <a:t>: 'ark')</a:t>
            </a:r>
          </a:p>
        </p:txBody>
      </p:sp>
      <p:sp>
        <p:nvSpPr>
          <p:cNvPr id="27" name="Bent-Up Arrow 26"/>
          <p:cNvSpPr/>
          <p:nvPr/>
        </p:nvSpPr>
        <p:spPr bwMode="auto">
          <a:xfrm rot="5400000">
            <a:off x="599495" y="3857578"/>
            <a:ext cx="1712223" cy="969264"/>
          </a:xfrm>
          <a:prstGeom prst="bentUpArrow">
            <a:avLst>
              <a:gd name="adj1" fmla="val 25000"/>
              <a:gd name="adj2" fmla="val 24627"/>
              <a:gd name="adj3" fmla="val 25000"/>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6462788"/>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
        <p:nvSpPr>
          <p:cNvPr id="5" name="Oval 4"/>
          <p:cNvSpPr/>
          <p:nvPr/>
        </p:nvSpPr>
        <p:spPr bwMode="auto">
          <a:xfrm>
            <a:off x="1610542" y="611669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1610542" y="4621906"/>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8445292"/>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808120733"/>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with 100% coverage </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396204895"/>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63500">
          <a:solidFill>
            <a:schemeClr val="accent1"/>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21631</TotalTime>
  <Words>8006</Words>
  <Application>Microsoft Macintosh PowerPoint</Application>
  <PresentationFormat>Custom</PresentationFormat>
  <Paragraphs>1553</Paragraphs>
  <Slides>181</Slides>
  <Notes>52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181</vt:i4>
      </vt:variant>
    </vt:vector>
  </HeadingPairs>
  <TitlesOfParts>
    <vt:vector size="187" baseType="lpstr">
      <vt:lpstr>Courier New</vt:lpstr>
      <vt:lpstr>ＭＳ Ｐゴシック</vt:lpstr>
      <vt:lpstr>Wingdings</vt:lpstr>
      <vt:lpstr>Arial</vt:lpstr>
      <vt:lpstr>Template</vt:lpstr>
      <vt:lpstr>Interaction</vt:lpstr>
      <vt:lpstr>Advanced Dungeons and Testing Dragons</vt:lpstr>
      <vt:lpstr>Franklin Webber</vt:lpstr>
      <vt:lpstr>PowerPoint Presentation</vt:lpstr>
      <vt:lpstr>You</vt:lpstr>
      <vt:lpstr>Introduce Yourself</vt:lpstr>
      <vt:lpstr>Schedule</vt:lpstr>
      <vt:lpstr>Schedule</vt:lpstr>
      <vt:lpstr>Scenario Agenda</vt:lpstr>
      <vt:lpstr>PowerPoint Presentation</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Gives You Visibility Into the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PowerPoint Presentation</vt:lpstr>
      <vt:lpstr>Securing the Power of the Ark</vt:lpstr>
      <vt:lpstr>Testing Everything Through Recipes</vt:lpstr>
      <vt:lpstr>Securing the Power of the Ark</vt:lpstr>
      <vt:lpstr>Helper Methods</vt:lpstr>
      <vt:lpstr>Include in a Class</vt:lpstr>
      <vt:lpstr>A module Defines Methods</vt:lpstr>
      <vt:lpstr>Including a Module Grants the Object those Methods</vt:lpstr>
      <vt:lpstr>Including a Module Grants the Object those Methods</vt:lpstr>
      <vt:lpstr>Viewing One Helper Method</vt:lpstr>
      <vt:lpstr>Including the Module in a Class</vt:lpstr>
      <vt:lpstr>The Subject Class Does Not Have Everything</vt:lpstr>
      <vt:lpstr>Helper Method has Methods it Calls</vt:lpstr>
      <vt:lpstr>Adding More Methods to the Subject</vt:lpstr>
      <vt:lpstr>The new_resource has it's Own Methods</vt:lpstr>
      <vt:lpstr>Creating a Fake new_resource</vt:lpstr>
      <vt:lpstr>Stubs and Doubles</vt:lpstr>
      <vt:lpstr>Defining Stub methods on an Object</vt:lpstr>
      <vt:lpstr>Returning a new_resource Object</vt:lpstr>
      <vt:lpstr>Defining a Test Double for new_resource</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2615</cp:revision>
  <cp:lastPrinted>2016-02-24T01:48:58Z</cp:lastPrinted>
  <dcterms:created xsi:type="dcterms:W3CDTF">2012-09-13T17:36:07Z</dcterms:created>
  <dcterms:modified xsi:type="dcterms:W3CDTF">2016-07-11T13:19:08Z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